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Marketing &amp; Campaign Effectiveness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Unlocking strategic insights to optimize campaign performance and maximize ROI through data-driven customer segmentation.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602" y="652701"/>
            <a:ext cx="6517958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Power of Targeted Marketing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6602" y="1525072"/>
            <a:ext cx="3817501" cy="2444472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335197" y="1713667"/>
            <a:ext cx="565785" cy="565785"/>
          </a:xfrm>
          <a:prstGeom prst="roundRect">
            <a:avLst>
              <a:gd name="adj" fmla="val 16160000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0811" y="1869162"/>
            <a:ext cx="254556" cy="254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5197" y="2468047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Waste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35197" y="2875836"/>
            <a:ext cx="344031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Focusing on high- and mid-value customers significantly reduces unnecessary campaign reach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2698" y="1525072"/>
            <a:ext cx="3817501" cy="2444472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41293" y="1713667"/>
            <a:ext cx="565785" cy="565785"/>
          </a:xfrm>
          <a:prstGeom prst="roundRect">
            <a:avLst>
              <a:gd name="adj" fmla="val 16160000"/>
            </a:avLst>
          </a:prstGeom>
          <a:solidFill>
            <a:srgbClr val="04318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6907" y="1869162"/>
            <a:ext cx="254556" cy="2545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1293" y="2468047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Retained Impact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41293" y="2875836"/>
            <a:ext cx="344031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Most revenue and response impact preserved despite narrower targeting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46602" y="4158139"/>
            <a:ext cx="7823597" cy="1841063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335197" y="4346734"/>
            <a:ext cx="565785" cy="565785"/>
          </a:xfrm>
          <a:prstGeom prst="roundRect">
            <a:avLst>
              <a:gd name="adj" fmla="val 16160000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811" y="4502229"/>
            <a:ext cx="254556" cy="2545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35197" y="5101114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ROI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335197" y="5508903"/>
            <a:ext cx="744640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returns without sacrificing business outcomes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146602" y="6305678"/>
            <a:ext cx="7823597" cy="31194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6429494" y="6761202"/>
            <a:ext cx="754070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 Insight: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Marketing effectiveness improves when campaigns are targeted, timely, and value-driven. Broad, untargeted campaigns increase cost with limited incremental benefit.</a:t>
            </a:r>
            <a:endParaRPr lang="en-US" sz="1450" dirty="0"/>
          </a:p>
        </p:txBody>
      </p:sp>
      <p:sp>
        <p:nvSpPr>
          <p:cNvPr id="21" name="Shape 15"/>
          <p:cNvSpPr/>
          <p:nvPr/>
        </p:nvSpPr>
        <p:spPr>
          <a:xfrm>
            <a:off x="6146602" y="6549033"/>
            <a:ext cx="22860" cy="1027747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203"/>
            <a:ext cx="7489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Is Highly Concentrated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949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63128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High-Value Share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2170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High-value customers contribute the majority of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59949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63128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Mid-Value Share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12170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Largest customer base but lower revenue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59949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63128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Low-Value Share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12170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Minimal contribution to overall revenue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65564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794415"/>
            <a:ext cx="283488" cy="2268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30906" y="5749052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Revenue stability depends heavily on retaining high-value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679" y="375285"/>
            <a:ext cx="5485567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Campaign Response Varies by Segment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679" y="1074658"/>
            <a:ext cx="13675043" cy="76579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679" y="8886111"/>
            <a:ext cx="136750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High-value customers show the highest campaign response rate at ~30%, while mid-value customers respond at ~12% and low-value customers at just ~7%.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77679" y="9257824"/>
            <a:ext cx="13675043" cy="579715"/>
          </a:xfrm>
          <a:prstGeom prst="roundRect">
            <a:avLst>
              <a:gd name="adj" fmla="val 3532"/>
            </a:avLst>
          </a:prstGeom>
          <a:solidFill>
            <a:srgbClr val="B3C3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24" y="9453682"/>
            <a:ext cx="170617" cy="1364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1187" y="9428321"/>
            <a:ext cx="1309508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Broad campaigns dilute effectiveness and reduce ROI.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189"/>
            <a:ext cx="7252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Responders Drive Higher Value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09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Campaign Responders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430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Spend significantly more per customer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48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purchase frequency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90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Greater overall engagement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7909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Non-Responders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4430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customer value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8852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purchase activity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3274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Minimal engagement levels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87697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716548"/>
            <a:ext cx="283488" cy="226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017306" y="5671185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Campaigns attract high-value behavior, not low-value noise.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2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511" y="2884170"/>
            <a:ext cx="8146375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Timing Matters: Recency Drives Response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511" y="5225415"/>
            <a:ext cx="13307378" cy="22860"/>
          </a:xfrm>
          <a:prstGeom prst="roundRect">
            <a:avLst>
              <a:gd name="adj" fmla="val 124031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17871" y="4658439"/>
            <a:ext cx="22860" cy="566976"/>
          </a:xfrm>
          <a:prstGeom prst="roundRect">
            <a:avLst>
              <a:gd name="adj" fmla="val 124031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16655" y="5012769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787557" y="5048250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747962" y="3758327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Recent Purchase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50463" y="4166949"/>
            <a:ext cx="61576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response rates from customers with recent activity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770" y="5225415"/>
            <a:ext cx="22860" cy="566976"/>
          </a:xfrm>
          <a:prstGeom prst="roundRect">
            <a:avLst>
              <a:gd name="adj" fmla="val 124031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2554" y="5012769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173456" y="5048250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33862" y="5981462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Moderate Gap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236363" y="6390084"/>
            <a:ext cx="61576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Declining engagement as time passes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9669" y="4658439"/>
            <a:ext cx="22860" cy="566976"/>
          </a:xfrm>
          <a:prstGeom prst="roundRect">
            <a:avLst>
              <a:gd name="adj" fmla="val 124031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8454" y="5012769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559355" y="5048250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519761" y="3758327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Long Inactivity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2262" y="4166949"/>
            <a:ext cx="61576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Minimal response from dormant customers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1511" y="6905149"/>
            <a:ext cx="13307378" cy="802958"/>
          </a:xfrm>
          <a:prstGeom prst="roundRect">
            <a:avLst>
              <a:gd name="adj" fmla="val 3531"/>
            </a:avLst>
          </a:prstGeom>
          <a:solidFill>
            <a:srgbClr val="B3C3FF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63" y="7181612"/>
            <a:ext cx="236220" cy="188952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275636" y="7141250"/>
            <a:ext cx="125043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Timing campaigns around recent purchases improves response rates.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Growth Opportunity &amp; ROI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1986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150F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46678"/>
            <a:ext cx="4717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Mid-Value: Largest Growth Opportunity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3709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Largest customer segment with strong upsell potential. Response rate and spend indicate readiness to move into high-value tier.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1652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04318F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843343"/>
            <a:ext cx="3723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Low-Value: Poor Marketing ROI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33376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Minimal revenue contribution and weak response rates. High marketing spend yields limited returns on this segment.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Strategic Implication: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Focus resources on mid-value customers while excluding low-value segments from high-cost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150"/>
            <a:ext cx="7207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Category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26290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77%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1845231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5531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Wine &amp; Meat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02146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Combined revenue from top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26290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23%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1845231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531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Other Categories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02146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remaining product lines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6639520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B3C3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968371"/>
            <a:ext cx="283488" cy="2268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692300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Campaigns should focus on high-revenue product categories like Wine and Meat.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132" y="721043"/>
            <a:ext cx="7724537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Purchase Channel Preferences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132" y="2596753"/>
            <a:ext cx="3760827" cy="1819751"/>
          </a:xfrm>
          <a:prstGeom prst="roundRect">
            <a:avLst>
              <a:gd name="adj" fmla="val 6030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96132" y="2573893"/>
            <a:ext cx="3760827" cy="91440"/>
          </a:xfrm>
          <a:prstGeom prst="roundRect">
            <a:avLst>
              <a:gd name="adj" fmla="val 33269"/>
            </a:avLst>
          </a:prstGeom>
          <a:solidFill>
            <a:srgbClr val="2150FE"/>
          </a:solidFill>
          <a:ln/>
        </p:spPr>
      </p:sp>
      <p:sp>
        <p:nvSpPr>
          <p:cNvPr id="6" name="Shape 3"/>
          <p:cNvSpPr/>
          <p:nvPr/>
        </p:nvSpPr>
        <p:spPr>
          <a:xfrm>
            <a:off x="7772281" y="2292548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804" y="2474952"/>
            <a:ext cx="243364" cy="2433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1755" y="3103721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Store Purchases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21755" y="3542228"/>
            <a:ext cx="330958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Dominant channel for customer transactions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9722" y="2596753"/>
            <a:ext cx="3760946" cy="1819751"/>
          </a:xfrm>
          <a:prstGeom prst="roundRect">
            <a:avLst>
              <a:gd name="adj" fmla="val 6030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10159722" y="2573893"/>
            <a:ext cx="3760946" cy="91440"/>
          </a:xfrm>
          <a:prstGeom prst="roundRect">
            <a:avLst>
              <a:gd name="adj" fmla="val 33269"/>
            </a:avLst>
          </a:prstGeom>
          <a:solidFill>
            <a:srgbClr val="2150FE"/>
          </a:solidFill>
          <a:ln/>
        </p:spPr>
      </p:sp>
      <p:sp>
        <p:nvSpPr>
          <p:cNvPr id="12" name="Shape 8"/>
          <p:cNvSpPr/>
          <p:nvPr/>
        </p:nvSpPr>
        <p:spPr>
          <a:xfrm>
            <a:off x="11735991" y="2292548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2150F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8513" y="2474952"/>
            <a:ext cx="243364" cy="2433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85346" y="3103721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Web Channel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0385346" y="3542228"/>
            <a:ext cx="3309699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secondary channel with growing importance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196132" y="4923472"/>
            <a:ext cx="7724537" cy="1495425"/>
          </a:xfrm>
          <a:prstGeom prst="roundRect">
            <a:avLst>
              <a:gd name="adj" fmla="val 7338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196132" y="4900613"/>
            <a:ext cx="7724537" cy="91440"/>
          </a:xfrm>
          <a:prstGeom prst="roundRect">
            <a:avLst>
              <a:gd name="adj" fmla="val 33269"/>
            </a:avLst>
          </a:prstGeom>
          <a:solidFill>
            <a:srgbClr val="2150FE"/>
          </a:solidFill>
          <a:ln/>
        </p:spPr>
      </p:sp>
      <p:sp>
        <p:nvSpPr>
          <p:cNvPr id="18" name="Shape 13"/>
          <p:cNvSpPr/>
          <p:nvPr/>
        </p:nvSpPr>
        <p:spPr>
          <a:xfrm>
            <a:off x="9754195" y="4619268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2150FE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6718" y="4801672"/>
            <a:ext cx="243364" cy="24336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21755" y="5430441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Catalog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6421755" y="5868948"/>
            <a:ext cx="7273290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usage compared to other channels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196132" y="6647021"/>
            <a:ext cx="7724537" cy="861536"/>
          </a:xfrm>
          <a:prstGeom prst="roundRect">
            <a:avLst>
              <a:gd name="adj" fmla="val 3531"/>
            </a:avLst>
          </a:prstGeom>
          <a:solidFill>
            <a:srgbClr val="B3C3F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8895" y="6943844"/>
            <a:ext cx="253484" cy="20276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855143" y="6900386"/>
            <a:ext cx="6862763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Campaigns should be store-led with strong digital support.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087" y="574119"/>
            <a:ext cx="6454854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Behavior Beats Demographics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87" y="1539716"/>
            <a:ext cx="1043821" cy="1252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9624" y="1748433"/>
            <a:ext cx="26097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Spend Patterns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69624" y="2199918"/>
            <a:ext cx="64300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Purchase amount history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87" y="2792373"/>
            <a:ext cx="1043821" cy="1252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9624" y="3001089"/>
            <a:ext cx="26097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Recency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69624" y="3452574"/>
            <a:ext cx="64300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Time since last purchase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87" y="4045029"/>
            <a:ext cx="1043821" cy="1252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9624" y="4253746"/>
            <a:ext cx="26097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Frequency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69624" y="4705231"/>
            <a:ext cx="643008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Purchase repetition rate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7087" y="5532477"/>
            <a:ext cx="768262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Behavioral metrics explain campaign response better than demographics alone. Value-based segmentation enables clearer, more effective targeting decisions.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6217087" y="6435447"/>
            <a:ext cx="7682627" cy="1221224"/>
          </a:xfrm>
          <a:prstGeom prst="roundRect">
            <a:avLst>
              <a:gd name="adj" fmla="val 2564"/>
            </a:avLst>
          </a:prstGeom>
          <a:solidFill>
            <a:srgbClr val="B3C3FF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03" y="6742271"/>
            <a:ext cx="260866" cy="20871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95386" y="6696313"/>
            <a:ext cx="679561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Behavior-driven targeting outperforms demographic-only targeting.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2025-12-19T16:55:45Z</dcterms:created>
  <dcterms:modified xsi:type="dcterms:W3CDTF">2025-12-19T16:55:45Z</dcterms:modified>
</cp:coreProperties>
</file>